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70" r:id="rId6"/>
    <p:sldId id="257" r:id="rId7"/>
    <p:sldId id="265" r:id="rId8"/>
    <p:sldId id="267" r:id="rId9"/>
    <p:sldId id="264" r:id="rId10"/>
    <p:sldId id="268" r:id="rId11"/>
    <p:sldId id="259" r:id="rId12"/>
    <p:sldId id="260" r:id="rId13"/>
    <p:sldId id="261" r:id="rId14"/>
    <p:sldId id="262" r:id="rId15"/>
    <p:sldId id="263" r:id="rId16"/>
    <p:sldId id="269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7B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85CD5C-67E8-493B-8BBE-362EBB228401}" v="4" dt="2023-02-13T23:26:51.9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1" autoAdjust="0"/>
    <p:restoredTop sz="94660"/>
  </p:normalViewPr>
  <p:slideViewPr>
    <p:cSldViewPr snapToGrid="0">
      <p:cViewPr varScale="1">
        <p:scale>
          <a:sx n="86" d="100"/>
          <a:sy n="86" d="100"/>
        </p:scale>
        <p:origin x="533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gan Therrien" userId="4c3114360547d2c8" providerId="LiveId" clId="{CA85CD5C-67E8-493B-8BBE-362EBB228401}"/>
    <pc:docChg chg="undo custSel addSld modSld sldOrd">
      <pc:chgData name="Logan Therrien" userId="4c3114360547d2c8" providerId="LiveId" clId="{CA85CD5C-67E8-493B-8BBE-362EBB228401}" dt="2023-02-13T23:26:51.960" v="489" actId="20577"/>
      <pc:docMkLst>
        <pc:docMk/>
      </pc:docMkLst>
      <pc:sldChg chg="modSp mod">
        <pc:chgData name="Logan Therrien" userId="4c3114360547d2c8" providerId="LiveId" clId="{CA85CD5C-67E8-493B-8BBE-362EBB228401}" dt="2023-02-13T03:17:30.882" v="1" actId="20577"/>
        <pc:sldMkLst>
          <pc:docMk/>
          <pc:sldMk cId="3210832177" sldId="256"/>
        </pc:sldMkLst>
        <pc:spChg chg="mod">
          <ac:chgData name="Logan Therrien" userId="4c3114360547d2c8" providerId="LiveId" clId="{CA85CD5C-67E8-493B-8BBE-362EBB228401}" dt="2023-02-13T03:17:30.882" v="1" actId="20577"/>
          <ac:spMkLst>
            <pc:docMk/>
            <pc:sldMk cId="3210832177" sldId="256"/>
            <ac:spMk id="3" creationId="{1822D2D3-5495-4BAA-B678-A9F39DA7E38E}"/>
          </ac:spMkLst>
        </pc:spChg>
      </pc:sldChg>
      <pc:sldChg chg="modSp mod">
        <pc:chgData name="Logan Therrien" userId="4c3114360547d2c8" providerId="LiveId" clId="{CA85CD5C-67E8-493B-8BBE-362EBB228401}" dt="2023-02-13T03:40:43.888" v="36" actId="113"/>
        <pc:sldMkLst>
          <pc:docMk/>
          <pc:sldMk cId="278788679" sldId="261"/>
        </pc:sldMkLst>
        <pc:spChg chg="mod">
          <ac:chgData name="Logan Therrien" userId="4c3114360547d2c8" providerId="LiveId" clId="{CA85CD5C-67E8-493B-8BBE-362EBB228401}" dt="2023-02-13T03:40:43.888" v="36" actId="113"/>
          <ac:spMkLst>
            <pc:docMk/>
            <pc:sldMk cId="278788679" sldId="261"/>
            <ac:spMk id="2" creationId="{F74DBCA1-BD45-B073-50FB-9FE6A3376DE2}"/>
          </ac:spMkLst>
        </pc:spChg>
      </pc:sldChg>
      <pc:sldChg chg="modSp mod">
        <pc:chgData name="Logan Therrien" userId="4c3114360547d2c8" providerId="LiveId" clId="{CA85CD5C-67E8-493B-8BBE-362EBB228401}" dt="2023-02-13T03:23:03.327" v="29" actId="6549"/>
        <pc:sldMkLst>
          <pc:docMk/>
          <pc:sldMk cId="1265521172" sldId="263"/>
        </pc:sldMkLst>
        <pc:spChg chg="mod">
          <ac:chgData name="Logan Therrien" userId="4c3114360547d2c8" providerId="LiveId" clId="{CA85CD5C-67E8-493B-8BBE-362EBB228401}" dt="2023-02-13T03:23:03.327" v="29" actId="6549"/>
          <ac:spMkLst>
            <pc:docMk/>
            <pc:sldMk cId="1265521172" sldId="263"/>
            <ac:spMk id="3" creationId="{668AA26C-1808-DF0A-5F8A-A18D5DCADA85}"/>
          </ac:spMkLst>
        </pc:spChg>
      </pc:sldChg>
      <pc:sldChg chg="ord">
        <pc:chgData name="Logan Therrien" userId="4c3114360547d2c8" providerId="LiveId" clId="{CA85CD5C-67E8-493B-8BBE-362EBB228401}" dt="2023-02-13T03:40:15.682" v="31"/>
        <pc:sldMkLst>
          <pc:docMk/>
          <pc:sldMk cId="3955636115" sldId="264"/>
        </pc:sldMkLst>
      </pc:sldChg>
      <pc:sldChg chg="addSp delSp mod">
        <pc:chgData name="Logan Therrien" userId="4c3114360547d2c8" providerId="LiveId" clId="{CA85CD5C-67E8-493B-8BBE-362EBB228401}" dt="2023-02-13T03:45:34.155" v="83" actId="22"/>
        <pc:sldMkLst>
          <pc:docMk/>
          <pc:sldMk cId="2796905047" sldId="266"/>
        </pc:sldMkLst>
        <pc:picChg chg="add del">
          <ac:chgData name="Logan Therrien" userId="4c3114360547d2c8" providerId="LiveId" clId="{CA85CD5C-67E8-493B-8BBE-362EBB228401}" dt="2023-02-13T03:45:34.155" v="83" actId="22"/>
          <ac:picMkLst>
            <pc:docMk/>
            <pc:sldMk cId="2796905047" sldId="266"/>
            <ac:picMk id="5" creationId="{C3B33CA0-5195-2EA6-707A-BD59503EA4E2}"/>
          </ac:picMkLst>
        </pc:picChg>
      </pc:sldChg>
      <pc:sldChg chg="addSp delSp modSp mod ord">
        <pc:chgData name="Logan Therrien" userId="4c3114360547d2c8" providerId="LiveId" clId="{CA85CD5C-67E8-493B-8BBE-362EBB228401}" dt="2023-02-13T03:44:50.573" v="81" actId="1035"/>
        <pc:sldMkLst>
          <pc:docMk/>
          <pc:sldMk cId="4036460170" sldId="267"/>
        </pc:sldMkLst>
        <pc:spChg chg="del mod">
          <ac:chgData name="Logan Therrien" userId="4c3114360547d2c8" providerId="LiveId" clId="{CA85CD5C-67E8-493B-8BBE-362EBB228401}" dt="2023-02-13T03:41:35.026" v="41" actId="22"/>
          <ac:spMkLst>
            <pc:docMk/>
            <pc:sldMk cId="4036460170" sldId="267"/>
            <ac:spMk id="5" creationId="{1801051C-7947-7B85-260F-C07042600D34}"/>
          </ac:spMkLst>
        </pc:spChg>
        <pc:spChg chg="add mod">
          <ac:chgData name="Logan Therrien" userId="4c3114360547d2c8" providerId="LiveId" clId="{CA85CD5C-67E8-493B-8BBE-362EBB228401}" dt="2023-02-13T03:44:50.573" v="81" actId="1035"/>
          <ac:spMkLst>
            <pc:docMk/>
            <pc:sldMk cId="4036460170" sldId="267"/>
            <ac:spMk id="8" creationId="{08F704D7-4B3A-7DF9-7506-C9BBF4813C39}"/>
          </ac:spMkLst>
        </pc:spChg>
        <pc:picChg chg="add mod ord modCrop">
          <ac:chgData name="Logan Therrien" userId="4c3114360547d2c8" providerId="LiveId" clId="{CA85CD5C-67E8-493B-8BBE-362EBB228401}" dt="2023-02-13T03:42:15.196" v="50" actId="14100"/>
          <ac:picMkLst>
            <pc:docMk/>
            <pc:sldMk cId="4036460170" sldId="267"/>
            <ac:picMk id="7" creationId="{8B4F0D45-56D6-B192-A46E-A80FF8E11867}"/>
          </ac:picMkLst>
        </pc:picChg>
      </pc:sldChg>
      <pc:sldChg chg="modSp add mod">
        <pc:chgData name="Logan Therrien" userId="4c3114360547d2c8" providerId="LiveId" clId="{CA85CD5C-67E8-493B-8BBE-362EBB228401}" dt="2023-02-13T23:26:51.960" v="489" actId="20577"/>
        <pc:sldMkLst>
          <pc:docMk/>
          <pc:sldMk cId="572880221" sldId="268"/>
        </pc:sldMkLst>
        <pc:spChg chg="mod">
          <ac:chgData name="Logan Therrien" userId="4c3114360547d2c8" providerId="LiveId" clId="{CA85CD5C-67E8-493B-8BBE-362EBB228401}" dt="2023-02-13T23:26:51.960" v="489" actId="20577"/>
          <ac:spMkLst>
            <pc:docMk/>
            <pc:sldMk cId="572880221" sldId="268"/>
            <ac:spMk id="5" creationId="{1801051C-7947-7B85-260F-C07042600D34}"/>
          </ac:spMkLst>
        </pc:spChg>
      </pc:sldChg>
      <pc:sldChg chg="modSp add mod">
        <pc:chgData name="Logan Therrien" userId="4c3114360547d2c8" providerId="LiveId" clId="{CA85CD5C-67E8-493B-8BBE-362EBB228401}" dt="2023-02-13T03:46:23.785" v="107" actId="27636"/>
        <pc:sldMkLst>
          <pc:docMk/>
          <pc:sldMk cId="2712182627" sldId="269"/>
        </pc:sldMkLst>
        <pc:spChg chg="mod">
          <ac:chgData name="Logan Therrien" userId="4c3114360547d2c8" providerId="LiveId" clId="{CA85CD5C-67E8-493B-8BBE-362EBB228401}" dt="2023-02-13T03:45:46.093" v="100" actId="20577"/>
          <ac:spMkLst>
            <pc:docMk/>
            <pc:sldMk cId="2712182627" sldId="269"/>
            <ac:spMk id="2" creationId="{F74DBCA1-BD45-B073-50FB-9FE6A3376DE2}"/>
          </ac:spMkLst>
        </pc:spChg>
        <pc:spChg chg="mod">
          <ac:chgData name="Logan Therrien" userId="4c3114360547d2c8" providerId="LiveId" clId="{CA85CD5C-67E8-493B-8BBE-362EBB228401}" dt="2023-02-13T03:46:23.785" v="107" actId="27636"/>
          <ac:spMkLst>
            <pc:docMk/>
            <pc:sldMk cId="2712182627" sldId="269"/>
            <ac:spMk id="3" creationId="{668AA26C-1808-DF0A-5F8A-A18D5DCADA85}"/>
          </ac:spMkLst>
        </pc:spChg>
      </pc:sldChg>
      <pc:sldChg chg="modSp new mod">
        <pc:chgData name="Logan Therrien" userId="4c3114360547d2c8" providerId="LiveId" clId="{CA85CD5C-67E8-493B-8BBE-362EBB228401}" dt="2023-02-13T03:51:26.531" v="487" actId="20577"/>
        <pc:sldMkLst>
          <pc:docMk/>
          <pc:sldMk cId="880755743" sldId="270"/>
        </pc:sldMkLst>
        <pc:spChg chg="mod">
          <ac:chgData name="Logan Therrien" userId="4c3114360547d2c8" providerId="LiveId" clId="{CA85CD5C-67E8-493B-8BBE-362EBB228401}" dt="2023-02-13T03:46:46.715" v="118" actId="20577"/>
          <ac:spMkLst>
            <pc:docMk/>
            <pc:sldMk cId="880755743" sldId="270"/>
            <ac:spMk id="2" creationId="{C9DDC886-4998-2D71-BBD8-143A9F7D79D1}"/>
          </ac:spMkLst>
        </pc:spChg>
        <pc:spChg chg="mod">
          <ac:chgData name="Logan Therrien" userId="4c3114360547d2c8" providerId="LiveId" clId="{CA85CD5C-67E8-493B-8BBE-362EBB228401}" dt="2023-02-13T03:51:26.531" v="487" actId="20577"/>
          <ac:spMkLst>
            <pc:docMk/>
            <pc:sldMk cId="880755743" sldId="270"/>
            <ac:spMk id="3" creationId="{8A41F354-5DE2-DA27-50CF-35BFA037F08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94D61-6CA4-4B34-9404-0854DF1A93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142" y="788961"/>
            <a:ext cx="10223715" cy="2281238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C2A457-DB50-4BF4-9CD1-7154485A9D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4142" y="3429000"/>
            <a:ext cx="10223715" cy="136207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FFFCD7-E848-4709-9D7C-4AA0C98FF6F9}"/>
              </a:ext>
            </a:extLst>
          </p:cNvPr>
          <p:cNvSpPr/>
          <p:nvPr userDrawn="1"/>
        </p:nvSpPr>
        <p:spPr>
          <a:xfrm>
            <a:off x="0" y="5653488"/>
            <a:ext cx="12192000" cy="1228725"/>
          </a:xfrm>
          <a:prstGeom prst="rect">
            <a:avLst/>
          </a:prstGeom>
          <a:solidFill>
            <a:srgbClr val="1D7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7F82B7-A8C4-4820-92A1-F7B0FE863A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47" y="6015174"/>
            <a:ext cx="1649665" cy="5053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F502E6-0387-4608-9044-157719EB23DF}"/>
              </a:ext>
            </a:extLst>
          </p:cNvPr>
          <p:cNvSpPr txBox="1"/>
          <p:nvPr userDrawn="1"/>
        </p:nvSpPr>
        <p:spPr>
          <a:xfrm>
            <a:off x="8009467" y="6037018"/>
            <a:ext cx="3894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</a:rPr>
              <a:t>OWASP FOUNDATION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D9323-0C47-4AB4-B5D5-7A4170AEBB14}"/>
              </a:ext>
            </a:extLst>
          </p:cNvPr>
          <p:cNvSpPr txBox="1"/>
          <p:nvPr userDrawn="1"/>
        </p:nvSpPr>
        <p:spPr>
          <a:xfrm>
            <a:off x="2014393" y="6298628"/>
            <a:ext cx="4043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TM</a:t>
            </a:r>
          </a:p>
        </p:txBody>
      </p:sp>
    </p:spTree>
    <p:extLst>
      <p:ext uri="{BB962C8B-B14F-4D97-AF65-F5344CB8AC3E}">
        <p14:creationId xmlns:p14="http://schemas.microsoft.com/office/powerpoint/2010/main" val="408720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93A27-377A-4135-A5DA-407981DF4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22D9E-F335-42AE-8A5D-14DA2A7CF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1412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7B2D3-4B47-45B6-91CC-25984082E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A874ECA5-7111-45D8-9F9E-96FBB78EE39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D12CD7-F62F-4C58-B585-1EE798303CA6}"/>
              </a:ext>
            </a:extLst>
          </p:cNvPr>
          <p:cNvGrpSpPr/>
          <p:nvPr userDrawn="1"/>
        </p:nvGrpSpPr>
        <p:grpSpPr>
          <a:xfrm>
            <a:off x="0" y="6152750"/>
            <a:ext cx="12192000" cy="705250"/>
            <a:chOff x="0" y="6152750"/>
            <a:chExt cx="12192000" cy="70525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42564B-4C7A-483A-A668-F20830BD6E92}"/>
                </a:ext>
              </a:extLst>
            </p:cNvPr>
            <p:cNvSpPr/>
            <p:nvPr userDrawn="1"/>
          </p:nvSpPr>
          <p:spPr>
            <a:xfrm>
              <a:off x="0" y="6152750"/>
              <a:ext cx="12192000" cy="705250"/>
            </a:xfrm>
            <a:prstGeom prst="rect">
              <a:avLst/>
            </a:prstGeom>
            <a:solidFill>
              <a:srgbClr val="1D7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57F1D6-B80A-4336-ACAC-9394888C91E0}"/>
                </a:ext>
              </a:extLst>
            </p:cNvPr>
            <p:cNvSpPr txBox="1"/>
            <p:nvPr userDrawn="1"/>
          </p:nvSpPr>
          <p:spPr>
            <a:xfrm>
              <a:off x="838200" y="6311900"/>
              <a:ext cx="3599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800" b="1" baseline="0" dirty="0">
                  <a:solidFill>
                    <a:schemeClr val="bg1"/>
                  </a:solidFill>
                </a:rPr>
                <a:t>OWASP FOUNDATION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AB8A96F-4549-4136-B871-1E9875F5DBD7}"/>
              </a:ext>
            </a:extLst>
          </p:cNvPr>
          <p:cNvSpPr txBox="1"/>
          <p:nvPr userDrawn="1"/>
        </p:nvSpPr>
        <p:spPr>
          <a:xfrm>
            <a:off x="254000" y="6283021"/>
            <a:ext cx="1158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owasp.org</a:t>
            </a:r>
          </a:p>
        </p:txBody>
      </p:sp>
    </p:spTree>
    <p:extLst>
      <p:ext uri="{BB962C8B-B14F-4D97-AF65-F5344CB8AC3E}">
        <p14:creationId xmlns:p14="http://schemas.microsoft.com/office/powerpoint/2010/main" val="301947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93A27-377A-4135-A5DA-407981DF4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22D9E-F335-42AE-8A5D-14DA2A7CF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7B2D3-4B47-45B6-91CC-25984082E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A874ECA5-7111-45D8-9F9E-96FBB78EE39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D12CD7-F62F-4C58-B585-1EE798303CA6}"/>
              </a:ext>
            </a:extLst>
          </p:cNvPr>
          <p:cNvGrpSpPr/>
          <p:nvPr userDrawn="1"/>
        </p:nvGrpSpPr>
        <p:grpSpPr>
          <a:xfrm>
            <a:off x="0" y="6152750"/>
            <a:ext cx="12192000" cy="705250"/>
            <a:chOff x="0" y="6152750"/>
            <a:chExt cx="12192000" cy="70525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42564B-4C7A-483A-A668-F20830BD6E92}"/>
                </a:ext>
              </a:extLst>
            </p:cNvPr>
            <p:cNvSpPr/>
            <p:nvPr userDrawn="1"/>
          </p:nvSpPr>
          <p:spPr>
            <a:xfrm>
              <a:off x="0" y="6152750"/>
              <a:ext cx="12192000" cy="705250"/>
            </a:xfrm>
            <a:prstGeom prst="rect">
              <a:avLst/>
            </a:prstGeom>
            <a:solidFill>
              <a:srgbClr val="1D7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57F1D6-B80A-4336-ACAC-9394888C91E0}"/>
                </a:ext>
              </a:extLst>
            </p:cNvPr>
            <p:cNvSpPr txBox="1"/>
            <p:nvPr userDrawn="1"/>
          </p:nvSpPr>
          <p:spPr>
            <a:xfrm>
              <a:off x="838200" y="6311900"/>
              <a:ext cx="3599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800" b="1" baseline="0" dirty="0">
                  <a:solidFill>
                    <a:schemeClr val="bg1"/>
                  </a:solidFill>
                </a:rPr>
                <a:t>OWASP FOUNDATION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1BAD327-69D5-4FA4-AC0A-FAA34D332664}"/>
              </a:ext>
            </a:extLst>
          </p:cNvPr>
          <p:cNvSpPr txBox="1"/>
          <p:nvPr userDrawn="1"/>
        </p:nvSpPr>
        <p:spPr>
          <a:xfrm>
            <a:off x="8358809" y="3428999"/>
            <a:ext cx="29949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“Sample call out quote design for highlighting a particular point in your bullets”</a:t>
            </a:r>
          </a:p>
        </p:txBody>
      </p:sp>
      <p:sp>
        <p:nvSpPr>
          <p:cNvPr id="7" name="Rectangle: Diagonal Corners Snipped 6">
            <a:extLst>
              <a:ext uri="{FF2B5EF4-FFF2-40B4-BE49-F238E27FC236}">
                <a16:creationId xmlns:a16="http://schemas.microsoft.com/office/drawing/2014/main" id="{76F457E5-1AE9-4227-8F29-03F23B322298}"/>
              </a:ext>
            </a:extLst>
          </p:cNvPr>
          <p:cNvSpPr/>
          <p:nvPr userDrawn="1"/>
        </p:nvSpPr>
        <p:spPr>
          <a:xfrm>
            <a:off x="8001000" y="3428999"/>
            <a:ext cx="149087" cy="2166731"/>
          </a:xfrm>
          <a:prstGeom prst="snip2DiagRect">
            <a:avLst>
              <a:gd name="adj1" fmla="val 50000"/>
              <a:gd name="adj2" fmla="val 4630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D3F8D-CB46-4681-8BC3-1C2EA092A60A}"/>
              </a:ext>
            </a:extLst>
          </p:cNvPr>
          <p:cNvSpPr txBox="1"/>
          <p:nvPr userDrawn="1"/>
        </p:nvSpPr>
        <p:spPr>
          <a:xfrm>
            <a:off x="254000" y="6283021"/>
            <a:ext cx="1158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owasp.org</a:t>
            </a:r>
          </a:p>
        </p:txBody>
      </p:sp>
    </p:spTree>
    <p:extLst>
      <p:ext uri="{BB962C8B-B14F-4D97-AF65-F5344CB8AC3E}">
        <p14:creationId xmlns:p14="http://schemas.microsoft.com/office/powerpoint/2010/main" val="243530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D1A5176-211A-4FEB-912F-775F52466A6D}"/>
              </a:ext>
            </a:extLst>
          </p:cNvPr>
          <p:cNvGrpSpPr/>
          <p:nvPr userDrawn="1"/>
        </p:nvGrpSpPr>
        <p:grpSpPr>
          <a:xfrm>
            <a:off x="0" y="6152750"/>
            <a:ext cx="12192000" cy="705250"/>
            <a:chOff x="0" y="6152750"/>
            <a:chExt cx="12192000" cy="70525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CB5C7AA-81A5-482F-A56C-83B50A218DFE}"/>
                </a:ext>
              </a:extLst>
            </p:cNvPr>
            <p:cNvSpPr/>
            <p:nvPr userDrawn="1"/>
          </p:nvSpPr>
          <p:spPr>
            <a:xfrm>
              <a:off x="0" y="6152750"/>
              <a:ext cx="12192000" cy="705250"/>
            </a:xfrm>
            <a:prstGeom prst="rect">
              <a:avLst/>
            </a:prstGeom>
            <a:solidFill>
              <a:srgbClr val="1D7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86B665-28BF-4954-ADDA-8F4B12F95640}"/>
                </a:ext>
              </a:extLst>
            </p:cNvPr>
            <p:cNvSpPr txBox="1"/>
            <p:nvPr userDrawn="1"/>
          </p:nvSpPr>
          <p:spPr>
            <a:xfrm>
              <a:off x="838200" y="6311900"/>
              <a:ext cx="3599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800" b="1" baseline="0" dirty="0">
                  <a:solidFill>
                    <a:schemeClr val="bg1"/>
                  </a:solidFill>
                </a:rPr>
                <a:t>OWASP FOUNDATION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85F84AD-67D6-4C74-8017-543FD39F0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EC5A9-8924-4015-96CE-EA6A7505BC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E616F1-48AA-4BB8-B512-FCE36B13DE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1AFC87-4037-47AF-8E07-F7B37B866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874ECA5-7111-45D8-9F9E-96FBB78EE39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019BB9-01D0-4EDC-A0C9-048C2B93AC96}"/>
              </a:ext>
            </a:extLst>
          </p:cNvPr>
          <p:cNvSpPr txBox="1"/>
          <p:nvPr userDrawn="1"/>
        </p:nvSpPr>
        <p:spPr>
          <a:xfrm>
            <a:off x="254000" y="6283021"/>
            <a:ext cx="1158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owasp.org</a:t>
            </a:r>
          </a:p>
        </p:txBody>
      </p:sp>
    </p:spTree>
    <p:extLst>
      <p:ext uri="{BB962C8B-B14F-4D97-AF65-F5344CB8AC3E}">
        <p14:creationId xmlns:p14="http://schemas.microsoft.com/office/powerpoint/2010/main" val="187554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1EE7855-AF2B-436F-BBAF-EF2E8E5CA468}"/>
              </a:ext>
            </a:extLst>
          </p:cNvPr>
          <p:cNvGrpSpPr/>
          <p:nvPr userDrawn="1"/>
        </p:nvGrpSpPr>
        <p:grpSpPr>
          <a:xfrm>
            <a:off x="0" y="6152750"/>
            <a:ext cx="12192000" cy="705250"/>
            <a:chOff x="0" y="6152750"/>
            <a:chExt cx="12192000" cy="7052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3ACF2D7-CD04-4EA5-93A1-19D0F3BB2B8A}"/>
                </a:ext>
              </a:extLst>
            </p:cNvPr>
            <p:cNvSpPr/>
            <p:nvPr userDrawn="1"/>
          </p:nvSpPr>
          <p:spPr>
            <a:xfrm>
              <a:off x="0" y="6152750"/>
              <a:ext cx="12192000" cy="705250"/>
            </a:xfrm>
            <a:prstGeom prst="rect">
              <a:avLst/>
            </a:prstGeom>
            <a:solidFill>
              <a:srgbClr val="1D7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0691C1-16E9-4E12-B013-2CE3C0F28E0C}"/>
                </a:ext>
              </a:extLst>
            </p:cNvPr>
            <p:cNvSpPr txBox="1"/>
            <p:nvPr userDrawn="1"/>
          </p:nvSpPr>
          <p:spPr>
            <a:xfrm>
              <a:off x="838200" y="6311900"/>
              <a:ext cx="3599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800" b="1" baseline="0" dirty="0">
                  <a:solidFill>
                    <a:schemeClr val="bg1"/>
                  </a:solidFill>
                </a:rPr>
                <a:t>OWASP FOUNDATION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27AEC69-331C-4D16-89DD-9EA885D50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5A7F5A-D813-4693-92C1-F3A128A3A4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rgbClr val="1D7BD7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C5DF3F-0D19-4EB5-9C0B-E2E371E0A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DB7B3C-51AB-4DB8-A97C-51C97B2DE0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rgbClr val="1D7BD7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0B998F-F3DB-42C3-B49E-11FAD11F20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EB9901-DEF2-4FCB-AB6C-4F5EE2BBC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A874ECA5-7111-45D8-9F9E-96FBB78EE39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A5E2DF-4146-4790-A91C-BD2115AFBF46}"/>
              </a:ext>
            </a:extLst>
          </p:cNvPr>
          <p:cNvSpPr txBox="1"/>
          <p:nvPr userDrawn="1"/>
        </p:nvSpPr>
        <p:spPr>
          <a:xfrm>
            <a:off x="254000" y="6283021"/>
            <a:ext cx="1158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owasp.org</a:t>
            </a:r>
          </a:p>
        </p:txBody>
      </p:sp>
    </p:spTree>
    <p:extLst>
      <p:ext uri="{BB962C8B-B14F-4D97-AF65-F5344CB8AC3E}">
        <p14:creationId xmlns:p14="http://schemas.microsoft.com/office/powerpoint/2010/main" val="269144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E4ED14A-5533-422B-A97A-068C4F20A953}"/>
              </a:ext>
            </a:extLst>
          </p:cNvPr>
          <p:cNvGrpSpPr/>
          <p:nvPr userDrawn="1"/>
        </p:nvGrpSpPr>
        <p:grpSpPr>
          <a:xfrm>
            <a:off x="0" y="6152750"/>
            <a:ext cx="12192000" cy="705250"/>
            <a:chOff x="0" y="6152750"/>
            <a:chExt cx="12192000" cy="70525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B2F269-560C-4DF5-8B82-21CB0B09254B}"/>
                </a:ext>
              </a:extLst>
            </p:cNvPr>
            <p:cNvSpPr/>
            <p:nvPr userDrawn="1"/>
          </p:nvSpPr>
          <p:spPr>
            <a:xfrm>
              <a:off x="0" y="6152750"/>
              <a:ext cx="12192000" cy="705250"/>
            </a:xfrm>
            <a:prstGeom prst="rect">
              <a:avLst/>
            </a:prstGeom>
            <a:solidFill>
              <a:srgbClr val="1D7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C0FAFF-8C07-453C-8AF2-C1829374FA09}"/>
                </a:ext>
              </a:extLst>
            </p:cNvPr>
            <p:cNvSpPr txBox="1"/>
            <p:nvPr userDrawn="1"/>
          </p:nvSpPr>
          <p:spPr>
            <a:xfrm>
              <a:off x="838200" y="6311900"/>
              <a:ext cx="3599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800" b="1" baseline="0" dirty="0">
                  <a:solidFill>
                    <a:schemeClr val="bg1"/>
                  </a:solidFill>
                </a:rPr>
                <a:t>OWASP FOUNDATION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FF86E0D-3EEB-4C7C-8C2B-FD3201DB3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51659D-D9E1-4AD1-B784-F657A4615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A874ECA5-7111-45D8-9F9E-96FBB78EE39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3A17DC-2016-4448-AD1C-33A6D4791032}"/>
              </a:ext>
            </a:extLst>
          </p:cNvPr>
          <p:cNvSpPr txBox="1"/>
          <p:nvPr userDrawn="1"/>
        </p:nvSpPr>
        <p:spPr>
          <a:xfrm>
            <a:off x="254000" y="6283021"/>
            <a:ext cx="1158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owasp.org</a:t>
            </a:r>
          </a:p>
        </p:txBody>
      </p:sp>
    </p:spTree>
    <p:extLst>
      <p:ext uri="{BB962C8B-B14F-4D97-AF65-F5344CB8AC3E}">
        <p14:creationId xmlns:p14="http://schemas.microsoft.com/office/powerpoint/2010/main" val="197972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5A1A63E-AD0A-4545-B3D6-21A0FB5A7D3C}"/>
              </a:ext>
            </a:extLst>
          </p:cNvPr>
          <p:cNvGrpSpPr/>
          <p:nvPr userDrawn="1"/>
        </p:nvGrpSpPr>
        <p:grpSpPr>
          <a:xfrm>
            <a:off x="0" y="6152750"/>
            <a:ext cx="12192000" cy="705250"/>
            <a:chOff x="0" y="6152750"/>
            <a:chExt cx="12192000" cy="70525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9DA4B9A-C02A-4D5D-8BA5-5B3D9F6EF45D}"/>
                </a:ext>
              </a:extLst>
            </p:cNvPr>
            <p:cNvSpPr/>
            <p:nvPr userDrawn="1"/>
          </p:nvSpPr>
          <p:spPr>
            <a:xfrm>
              <a:off x="0" y="6152750"/>
              <a:ext cx="12192000" cy="705250"/>
            </a:xfrm>
            <a:prstGeom prst="rect">
              <a:avLst/>
            </a:prstGeom>
            <a:solidFill>
              <a:srgbClr val="1D7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73C1633-BB1C-4D2C-90ED-157CD4B96558}"/>
                </a:ext>
              </a:extLst>
            </p:cNvPr>
            <p:cNvSpPr txBox="1"/>
            <p:nvPr userDrawn="1"/>
          </p:nvSpPr>
          <p:spPr>
            <a:xfrm>
              <a:off x="838200" y="6311900"/>
              <a:ext cx="3599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800" b="1" baseline="0" dirty="0">
                  <a:solidFill>
                    <a:schemeClr val="bg1"/>
                  </a:solidFill>
                </a:rPr>
                <a:t>OWASP FOUNDATION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3F2F8-5454-47D9-B83D-8C6286966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A874ECA5-7111-45D8-9F9E-96FBB78EE39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EB6CD-7E89-4A23-B63A-31D4343F9EAC}"/>
              </a:ext>
            </a:extLst>
          </p:cNvPr>
          <p:cNvSpPr txBox="1"/>
          <p:nvPr userDrawn="1"/>
        </p:nvSpPr>
        <p:spPr>
          <a:xfrm>
            <a:off x="254000" y="6283021"/>
            <a:ext cx="1158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owasp.org</a:t>
            </a:r>
          </a:p>
        </p:txBody>
      </p:sp>
    </p:spTree>
    <p:extLst>
      <p:ext uri="{BB962C8B-B14F-4D97-AF65-F5344CB8AC3E}">
        <p14:creationId xmlns:p14="http://schemas.microsoft.com/office/powerpoint/2010/main" val="256062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DA4B9A-C02A-4D5D-8BA5-5B3D9F6EF4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D7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oogle Shape;86;p11">
            <a:extLst>
              <a:ext uri="{FF2B5EF4-FFF2-40B4-BE49-F238E27FC236}">
                <a16:creationId xmlns:a16="http://schemas.microsoft.com/office/drawing/2014/main" id="{C6918D93-B818-4199-9961-5E1406161AF7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25986" y="2213562"/>
            <a:ext cx="7940024" cy="243087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87;p11">
            <a:extLst>
              <a:ext uri="{FF2B5EF4-FFF2-40B4-BE49-F238E27FC236}">
                <a16:creationId xmlns:a16="http://schemas.microsoft.com/office/drawing/2014/main" id="{D9821A14-3574-4580-A32B-6AE6EC48BDD9}"/>
              </a:ext>
            </a:extLst>
          </p:cNvPr>
          <p:cNvSpPr txBox="1"/>
          <p:nvPr userDrawn="1"/>
        </p:nvSpPr>
        <p:spPr>
          <a:xfrm>
            <a:off x="9726175" y="3819150"/>
            <a:ext cx="8229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TM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126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21FBB09-3D18-417A-9469-93337AA8D779}"/>
              </a:ext>
            </a:extLst>
          </p:cNvPr>
          <p:cNvGrpSpPr/>
          <p:nvPr userDrawn="1"/>
        </p:nvGrpSpPr>
        <p:grpSpPr>
          <a:xfrm>
            <a:off x="0" y="6152750"/>
            <a:ext cx="12192000" cy="705250"/>
            <a:chOff x="0" y="6152750"/>
            <a:chExt cx="12192000" cy="70525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CB4AB6C-CFC2-490F-A0E4-258A52E113CB}"/>
                </a:ext>
              </a:extLst>
            </p:cNvPr>
            <p:cNvSpPr/>
            <p:nvPr userDrawn="1"/>
          </p:nvSpPr>
          <p:spPr>
            <a:xfrm>
              <a:off x="0" y="6152750"/>
              <a:ext cx="12192000" cy="705250"/>
            </a:xfrm>
            <a:prstGeom prst="rect">
              <a:avLst/>
            </a:prstGeom>
            <a:solidFill>
              <a:srgbClr val="1D7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478930-E444-46B5-8892-43299CC235EA}"/>
                </a:ext>
              </a:extLst>
            </p:cNvPr>
            <p:cNvSpPr txBox="1"/>
            <p:nvPr userDrawn="1"/>
          </p:nvSpPr>
          <p:spPr>
            <a:xfrm>
              <a:off x="838200" y="6311900"/>
              <a:ext cx="3599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800" b="1" baseline="0" dirty="0">
                  <a:solidFill>
                    <a:schemeClr val="bg1"/>
                  </a:solidFill>
                </a:rPr>
                <a:t>OWASP FOUNDATION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6C9CC7-08C9-464F-8BB7-1B57A6B4F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1F6DE1-3120-4E4D-A0B4-EED505EAC5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EB45B-D7FC-4F35-BFD2-24A52608D4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A3DFAE-807B-46A8-8B09-912FB33F7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A874ECA5-7111-45D8-9F9E-96FBB78EE39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675FD0-ECF2-4E6E-B9F5-18EFBC2CCAD7}"/>
              </a:ext>
            </a:extLst>
          </p:cNvPr>
          <p:cNvSpPr txBox="1"/>
          <p:nvPr userDrawn="1"/>
        </p:nvSpPr>
        <p:spPr>
          <a:xfrm>
            <a:off x="254000" y="6283021"/>
            <a:ext cx="1158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owasp.org</a:t>
            </a:r>
          </a:p>
        </p:txBody>
      </p:sp>
    </p:spTree>
    <p:extLst>
      <p:ext uri="{BB962C8B-B14F-4D97-AF65-F5344CB8AC3E}">
        <p14:creationId xmlns:p14="http://schemas.microsoft.com/office/powerpoint/2010/main" val="339954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5000">
              <a:schemeClr val="accent1">
                <a:lumMod val="5000"/>
                <a:lumOff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745BFF-DCE9-41BA-B315-3D785FE33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0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FBE14B-47B5-4068-A445-9946739AF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CFD23-B4B2-4AC3-A5AF-F2FDB537F3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4ECA5-7111-45D8-9F9E-96FBB78EE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68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7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owasp.org/Top10/A09_2021-Security_Logging_and_Monitoring_Failures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swigger.net/web-security/ssrf" TargetMode="External"/><Relationship Id="rId2" Type="http://schemas.openxmlformats.org/officeDocument/2006/relationships/hyperlink" Target="https://cheatsheetseries.owasp.org/cheatsheets/Server_Side_Request_Forgery_Prevention_Cheat_Shee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lackhat.com/docs/us-17/thursday/us-17-Tsai-A-New-Era-Of-SSRF-Exploiting-URL-Parser-In-Trending-Programming-Languages.pdf" TargetMode="External"/><Relationship Id="rId5" Type="http://schemas.openxmlformats.org/officeDocument/2006/relationships/hyperlink" Target="https://cheatsheetseries.owasp.org/assets/Server_Side_Request_Forgery_Prevention_Cheat_Sheet_SSRF_Bible.pdf" TargetMode="External"/><Relationship Id="rId4" Type="http://schemas.openxmlformats.org/officeDocument/2006/relationships/hyperlink" Target="https://www.acunetix.com/blog/articles/server-side-request-forgery-vulnerability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Top1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italone.com/digital/facts2019/" TargetMode="External"/><Relationship Id="rId2" Type="http://schemas.openxmlformats.org/officeDocument/2006/relationships/hyperlink" Target="https://krebsonsecurity.com/2019/08/what-we-can-learn-from-the-capital-one-hack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icrosoft.com/en-us/security/blog/2021/03/02/hafnium-targeting-exchange-servers/" TargetMode="External"/><Relationship Id="rId4" Type="http://schemas.openxmlformats.org/officeDocument/2006/relationships/hyperlink" Target="https://www.zdnet.com/article/everything-you-need-to-know-about-microsoft-exchange-server-hack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-pNYmgK_dWo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owasp.org/Top10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" TargetMode="External"/><Relationship Id="rId2" Type="http://schemas.openxmlformats.org/officeDocument/2006/relationships/hyperlink" Target="https://owasp.org/Top10/A10_2021-Server-Side_Request_Forgery_%28SSRF%29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C9DF5-4464-4005-8AE7-C72A750F2B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Server-Side Request Forgery (SSRF)</a:t>
            </a:r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22D2D3-5495-4BAA-B678-A9F39DA7E3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Logan Therrien</a:t>
            </a:r>
          </a:p>
          <a:p>
            <a:r>
              <a:rPr lang="en-US" dirty="0"/>
              <a:t>13 February 2023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83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DBCA1-BD45-B073-50FB-9FE6A3376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 dirty="0">
                <a:effectLst/>
                <a:latin typeface="Roboto" panose="02000000000000000000" pitchFamily="2" charset="0"/>
              </a:rPr>
              <a:t>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AA26C-1808-DF0A-5F8A-A18D5DCAD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891"/>
            <a:ext cx="10515600" cy="4351338"/>
          </a:xfrm>
        </p:spPr>
        <p:txBody>
          <a:bodyPr/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Relatively low incidence rate (relative)</a:t>
            </a:r>
          </a:p>
          <a:p>
            <a:pPr lvl="1"/>
            <a:endParaRPr lang="en-US" b="0" i="0" dirty="0">
              <a:effectLst/>
              <a:latin typeface="Roboto" panose="02000000000000000000" pitchFamily="2" charset="0"/>
            </a:endParaRPr>
          </a:p>
          <a:p>
            <a:r>
              <a:rPr lang="en-US" b="0" i="0" dirty="0">
                <a:effectLst/>
                <a:latin typeface="Roboto" panose="02000000000000000000" pitchFamily="2" charset="0"/>
              </a:rPr>
              <a:t>Above average testing coverage</a:t>
            </a:r>
          </a:p>
          <a:p>
            <a:pPr lvl="1"/>
            <a:endParaRPr lang="en-US" b="0" i="0" dirty="0">
              <a:effectLst/>
              <a:latin typeface="Roboto" panose="02000000000000000000" pitchFamily="2" charset="0"/>
            </a:endParaRPr>
          </a:p>
          <a:p>
            <a:r>
              <a:rPr lang="en-US" b="0" i="0" dirty="0">
                <a:effectLst/>
                <a:latin typeface="Roboto" panose="02000000000000000000" pitchFamily="2" charset="0"/>
              </a:rPr>
              <a:t>Above-average Exploit and Impact potential ratings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8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DBCA1-BD45-B073-50FB-9FE6A3376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PREVENT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AA26C-1808-DF0A-5F8A-A18D5DCAD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891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From Network Layer</a:t>
            </a:r>
          </a:p>
          <a:p>
            <a:pPr lvl="1"/>
            <a:r>
              <a:rPr lang="en-US" b="0" i="0" dirty="0">
                <a:effectLst/>
                <a:latin typeface="Roboto" panose="02000000000000000000" pitchFamily="2" charset="0"/>
              </a:rPr>
              <a:t>Segment remote resource access functionality in separate networks to reduce the impact of SSRF</a:t>
            </a:r>
          </a:p>
          <a:p>
            <a:pPr lvl="1"/>
            <a:endParaRPr lang="en-US" b="0" i="0" dirty="0">
              <a:effectLst/>
              <a:latin typeface="Roboto" panose="02000000000000000000" pitchFamily="2" charset="0"/>
            </a:endParaRPr>
          </a:p>
          <a:p>
            <a:pPr lvl="1"/>
            <a:r>
              <a:rPr lang="en-US" b="0" i="0" dirty="0">
                <a:effectLst/>
                <a:latin typeface="Roboto" panose="02000000000000000000" pitchFamily="2" charset="0"/>
              </a:rPr>
              <a:t>Enforce “deny by default” firewall policies or network access control rules to block all but essential intranet traffic.</a:t>
            </a:r>
          </a:p>
          <a:p>
            <a:pPr lvl="1"/>
            <a:endParaRPr lang="en-US" dirty="0">
              <a:latin typeface="Roboto" panose="02000000000000000000" pitchFamily="2" charset="0"/>
            </a:endParaRPr>
          </a:p>
          <a:p>
            <a:pPr lvl="1"/>
            <a:r>
              <a:rPr lang="en-US" b="0" i="0" dirty="0">
                <a:effectLst/>
                <a:latin typeface="Roboto" panose="02000000000000000000" pitchFamily="2" charset="0"/>
              </a:rPr>
              <a:t>Establish an ownership and a lifecycle for firewall rules based on applications.</a:t>
            </a:r>
          </a:p>
          <a:p>
            <a:pPr lvl="1"/>
            <a:endParaRPr lang="en-US" b="0" i="0" dirty="0">
              <a:effectLst/>
              <a:latin typeface="Roboto" panose="02000000000000000000" pitchFamily="2" charset="0"/>
            </a:endParaRPr>
          </a:p>
          <a:p>
            <a:pPr lvl="2"/>
            <a:r>
              <a:rPr lang="en-US" b="0" i="0" dirty="0">
                <a:effectLst/>
                <a:latin typeface="Roboto" panose="02000000000000000000" pitchFamily="2" charset="0"/>
              </a:rPr>
              <a:t>Log all accepted </a:t>
            </a:r>
            <a:r>
              <a:rPr lang="en-US" b="0" i="1" dirty="0">
                <a:effectLst/>
                <a:latin typeface="Roboto" panose="02000000000000000000" pitchFamily="2" charset="0"/>
              </a:rPr>
              <a:t>and</a:t>
            </a:r>
            <a:r>
              <a:rPr lang="en-US" b="0" i="0" dirty="0">
                <a:effectLst/>
                <a:latin typeface="Roboto" panose="02000000000000000000" pitchFamily="2" charset="0"/>
              </a:rPr>
              <a:t> blocked network flows on firewalls (see </a:t>
            </a:r>
            <a:r>
              <a:rPr lang="en-US" b="0" i="0" u="none" strike="noStrike" dirty="0">
                <a:effectLst/>
                <a:latin typeface="Roboto" panose="02000000000000000000" pitchFamily="2" charset="0"/>
                <a:hlinkClick r:id="rId2"/>
              </a:rPr>
              <a:t>A09:2021-Security Logging and Monitoring Failures</a:t>
            </a:r>
            <a:r>
              <a:rPr lang="en-US" b="0" i="0" dirty="0">
                <a:effectLst/>
                <a:latin typeface="Roboto" panose="02000000000000000000" pitchFamily="2" charset="0"/>
              </a:rPr>
              <a:t>).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78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DBCA1-BD45-B073-50FB-9FE6A3376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PREVENT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AA26C-1808-DF0A-5F8A-A18D5DCAD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891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From Application Layer</a:t>
            </a:r>
          </a:p>
          <a:p>
            <a:pPr lvl="1"/>
            <a:r>
              <a:rPr lang="en-US" b="0" i="0" dirty="0">
                <a:effectLst/>
                <a:latin typeface="Roboto" panose="02000000000000000000" pitchFamily="2" charset="0"/>
              </a:rPr>
              <a:t>Sanitize and validate all client-supplied input data</a:t>
            </a:r>
          </a:p>
          <a:p>
            <a:pPr lvl="1"/>
            <a:endParaRPr lang="en-US" b="0" i="0" dirty="0">
              <a:effectLst/>
              <a:latin typeface="Roboto" panose="02000000000000000000" pitchFamily="2" charset="0"/>
            </a:endParaRPr>
          </a:p>
          <a:p>
            <a:pPr lvl="1"/>
            <a:r>
              <a:rPr lang="en-US" b="0" i="0" dirty="0">
                <a:effectLst/>
                <a:latin typeface="Roboto" panose="02000000000000000000" pitchFamily="2" charset="0"/>
              </a:rPr>
              <a:t>Enforce the URL schema, port, and destination with a positive allow list</a:t>
            </a:r>
          </a:p>
          <a:p>
            <a:pPr lvl="1"/>
            <a:endParaRPr lang="en-US" b="0" i="0" dirty="0">
              <a:effectLst/>
              <a:latin typeface="Roboto" panose="02000000000000000000" pitchFamily="2" charset="0"/>
            </a:endParaRPr>
          </a:p>
          <a:p>
            <a:pPr lvl="1"/>
            <a:r>
              <a:rPr lang="en-US" b="0" i="0" dirty="0">
                <a:effectLst/>
                <a:latin typeface="Roboto" panose="02000000000000000000" pitchFamily="2" charset="0"/>
              </a:rPr>
              <a:t>Do not send raw responses to clients</a:t>
            </a:r>
          </a:p>
          <a:p>
            <a:pPr lvl="1"/>
            <a:endParaRPr lang="en-US" b="0" i="0" dirty="0">
              <a:effectLst/>
              <a:latin typeface="Roboto" panose="02000000000000000000" pitchFamily="2" charset="0"/>
            </a:endParaRPr>
          </a:p>
          <a:p>
            <a:pPr lvl="1"/>
            <a:r>
              <a:rPr lang="en-US" b="0" i="0" dirty="0">
                <a:effectLst/>
                <a:latin typeface="Roboto" panose="02000000000000000000" pitchFamily="2" charset="0"/>
              </a:rPr>
              <a:t>Disable HTTP redirections</a:t>
            </a:r>
          </a:p>
          <a:p>
            <a:pPr lvl="1"/>
            <a:endParaRPr lang="en-US" b="0" i="0" dirty="0">
              <a:effectLst/>
              <a:latin typeface="Roboto" panose="02000000000000000000" pitchFamily="2" charset="0"/>
            </a:endParaRPr>
          </a:p>
          <a:p>
            <a:pPr lvl="1"/>
            <a:endParaRPr lang="en-US" b="0" i="0" dirty="0">
              <a:effectLst/>
              <a:latin typeface="Roboto" panose="02000000000000000000" pitchFamily="2" charset="0"/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52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DBCA1-BD45-B073-50FB-9FE6A3376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AA26C-1808-DF0A-5F8A-A18D5DCAD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891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Roboto" panose="02000000000000000000" pitchFamily="2" charset="0"/>
                <a:hlinkClick r:id="rId2"/>
              </a:rPr>
              <a:t>OWASP - Server-Side Request Forgery Prevention Cheat Sheet</a:t>
            </a:r>
            <a:endParaRPr lang="en-US" b="0" i="0" u="none" strike="noStrike" dirty="0"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effectLst/>
                <a:latin typeface="Roboto" panose="02000000000000000000" pitchFamily="2" charset="0"/>
                <a:hlinkClick r:id="rId3"/>
              </a:rPr>
              <a:t>PortSwigger</a:t>
            </a:r>
            <a:r>
              <a:rPr lang="en-US" b="0" i="0" u="none" strike="noStrike" dirty="0">
                <a:effectLst/>
                <a:latin typeface="Roboto" panose="02000000000000000000" pitchFamily="2" charset="0"/>
                <a:hlinkClick r:id="rId3"/>
              </a:rPr>
              <a:t> - Server-side request forgery (SSRF)</a:t>
            </a:r>
            <a:endParaRPr lang="en-US" b="0" i="0" u="none" strike="noStrike" dirty="0"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effectLst/>
                <a:latin typeface="Roboto" panose="02000000000000000000" pitchFamily="2" charset="0"/>
                <a:hlinkClick r:id="rId4"/>
              </a:rPr>
              <a:t>Acunetix</a:t>
            </a:r>
            <a:r>
              <a:rPr lang="en-US" b="0" i="0" u="none" strike="noStrike" dirty="0">
                <a:effectLst/>
                <a:latin typeface="Roboto" panose="02000000000000000000" pitchFamily="2" charset="0"/>
                <a:hlinkClick r:id="rId4"/>
              </a:rPr>
              <a:t> - What is Server-Side Request Forgery (SSRF)?</a:t>
            </a:r>
            <a:endParaRPr lang="en-US" b="0" i="0" u="none" strike="noStrike" dirty="0"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Roboto" panose="02000000000000000000" pitchFamily="2" charset="0"/>
                <a:hlinkClick r:id="rId5"/>
              </a:rPr>
              <a:t>SSRF bible</a:t>
            </a:r>
            <a:endParaRPr lang="en-US" b="0" i="0" u="none" strike="noStrike" dirty="0"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Roboto" panose="02000000000000000000" pitchFamily="2" charset="0"/>
                <a:hlinkClick r:id="rId6"/>
              </a:rPr>
              <a:t>A New Era of SSRF - Exploiting URL Parser in Trending Programming Languages!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18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DBCA1-BD45-B073-50FB-9FE6A3376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AA26C-1808-DF0A-5F8A-A18D5DCAD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891"/>
            <a:ext cx="10515600" cy="4351338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90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DC886-4998-2D71-BBD8-143A9F7D7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1F354-5DE2-DA27-50CF-35BFA037F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OWASP Top 10</a:t>
            </a:r>
          </a:p>
          <a:p>
            <a:r>
              <a:rPr lang="en-US" dirty="0"/>
              <a:t>Understand a SSRF – Server-Side Request Forgery</a:t>
            </a:r>
          </a:p>
          <a:p>
            <a:r>
              <a:rPr lang="en-US" dirty="0"/>
              <a:t>Describe Recent SSRF Attacks</a:t>
            </a:r>
          </a:p>
          <a:p>
            <a:r>
              <a:rPr lang="en-US" dirty="0"/>
              <a:t>Describe Types of known SSRF Vulnerabilities</a:t>
            </a:r>
          </a:p>
          <a:p>
            <a:r>
              <a:rPr lang="en-US" dirty="0"/>
              <a:t>Describe how to prevent </a:t>
            </a:r>
            <a:r>
              <a:rPr lang="en-US"/>
              <a:t>SSRF Attacks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75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DBCA1-BD45-B073-50FB-9FE6A3376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OWASP TOP 10</a:t>
            </a:r>
          </a:p>
        </p:txBody>
      </p:sp>
      <p:pic>
        <p:nvPicPr>
          <p:cNvPr id="4" name="Picture 2" descr="Mapping">
            <a:extLst>
              <a:ext uri="{FF2B5EF4-FFF2-40B4-BE49-F238E27FC236}">
                <a16:creationId xmlns:a16="http://schemas.microsoft.com/office/drawing/2014/main" id="{C95FEA72-0580-41B6-1259-89B816CFD9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41600"/>
            <a:ext cx="10515600" cy="289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4663AC-B83D-E6CA-6C2A-4D24E17F3356}"/>
              </a:ext>
            </a:extLst>
          </p:cNvPr>
          <p:cNvSpPr txBox="1"/>
          <p:nvPr/>
        </p:nvSpPr>
        <p:spPr>
          <a:xfrm>
            <a:off x="933254" y="5677047"/>
            <a:ext cx="1042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https://owasp.org/Top10/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7154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DBCA1-BD45-B073-50FB-9FE6A3376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Notable Breaches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AA26C-1808-DF0A-5F8A-A18D5DCAD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891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Capitol One (2019)</a:t>
            </a:r>
          </a:p>
          <a:p>
            <a:pPr lvl="1"/>
            <a:r>
              <a:rPr lang="en-US" dirty="0">
                <a:hlinkClick r:id="rId2"/>
              </a:rPr>
              <a:t>https://krebsonsecurity.com/2019/08/what-we-can-learn-from-the-capital-one-hack/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3"/>
              </a:rPr>
              <a:t>https://www.capitalone.com/digital/facts2019/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Microsoft Exchange Server (2021)</a:t>
            </a:r>
          </a:p>
          <a:p>
            <a:pPr lvl="1"/>
            <a:r>
              <a:rPr lang="en-US" dirty="0">
                <a:hlinkClick r:id="rId4"/>
              </a:rPr>
              <a:t>https://www.zdnet.com/article/everything-you-need-to-know-about-microsoft-exchange-server-hack/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https://www.microsoft.com/en-us/security/blog/2021/03/02/hafnium-targeting-exchange-servers/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Attacker: China State sponsored group, Hafnium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2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DBCA1-BD45-B073-50FB-9FE6A3376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Attacks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B4F0D45-56D6-B192-A46E-A80FF8E118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12" t="38809" r="79710" b="19071"/>
          <a:stretch/>
        </p:blipFill>
        <p:spPr>
          <a:xfrm>
            <a:off x="838200" y="1541601"/>
            <a:ext cx="10515600" cy="392182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F704D7-4B3A-7DF9-7506-C9BBF4813C39}"/>
              </a:ext>
            </a:extLst>
          </p:cNvPr>
          <p:cNvSpPr txBox="1"/>
          <p:nvPr/>
        </p:nvSpPr>
        <p:spPr>
          <a:xfrm>
            <a:off x="838200" y="5455405"/>
            <a:ext cx="164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Portswigger.net</a:t>
            </a:r>
          </a:p>
        </p:txBody>
      </p:sp>
    </p:spTree>
    <p:extLst>
      <p:ext uri="{BB962C8B-B14F-4D97-AF65-F5344CB8AC3E}">
        <p14:creationId xmlns:p14="http://schemas.microsoft.com/office/powerpoint/2010/main" val="403646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DBCA1-BD45-B073-50FB-9FE6A3376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Attacks</a:t>
            </a:r>
          </a:p>
        </p:txBody>
      </p:sp>
      <p:pic>
        <p:nvPicPr>
          <p:cNvPr id="4" name="Content Placeholder 11">
            <a:extLst>
              <a:ext uri="{FF2B5EF4-FFF2-40B4-BE49-F238E27FC236}">
                <a16:creationId xmlns:a16="http://schemas.microsoft.com/office/drawing/2014/main" id="{923DE768-68D7-CA7B-A6C9-ADFA96B876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564" t="30121" r="61355" b="17589"/>
          <a:stretch/>
        </p:blipFill>
        <p:spPr>
          <a:xfrm>
            <a:off x="838200" y="1684338"/>
            <a:ext cx="10515600" cy="4351337"/>
          </a:xfrm>
        </p:spPr>
      </p:pic>
    </p:spTree>
    <p:extLst>
      <p:ext uri="{BB962C8B-B14F-4D97-AF65-F5344CB8AC3E}">
        <p14:creationId xmlns:p14="http://schemas.microsoft.com/office/powerpoint/2010/main" val="395563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DBCA1-BD45-B073-50FB-9FE6A3376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Attacks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801051C-7947-7B85-260F-C07042600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Pro TV </a:t>
            </a:r>
          </a:p>
          <a:p>
            <a:pPr lvl="1"/>
            <a:r>
              <a:rPr lang="en-US" dirty="0">
                <a:hlinkClick r:id="rId2"/>
              </a:rPr>
              <a:t>https://www.youtube.com/watch?v=-pNYmgK_dWo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288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DBCA1-BD45-B073-50FB-9FE6A3376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A10:2021 Server-Side Request Forgery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4663AC-B83D-E6CA-6C2A-4D24E17F3356}"/>
              </a:ext>
            </a:extLst>
          </p:cNvPr>
          <p:cNvSpPr txBox="1"/>
          <p:nvPr/>
        </p:nvSpPr>
        <p:spPr>
          <a:xfrm>
            <a:off x="933254" y="5677047"/>
            <a:ext cx="1042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https://owasp.org/Top10/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AA26C-1808-DF0A-5F8A-A18D5DCAD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0" u="none" strike="noStrike" dirty="0">
                <a:effectLst/>
                <a:latin typeface="Roboto" panose="02000000000000000000" pitchFamily="2" charset="0"/>
              </a:rPr>
              <a:t>Added</a:t>
            </a:r>
            <a:r>
              <a:rPr lang="en-US" b="1" i="0" u="none" strike="noStrike" dirty="0">
                <a:effectLst/>
                <a:latin typeface="Roboto" panose="02000000000000000000" pitchFamily="2" charset="0"/>
              </a:rPr>
              <a:t> </a:t>
            </a:r>
            <a:r>
              <a:rPr lang="en-US" b="0" i="0" dirty="0">
                <a:effectLst/>
                <a:latin typeface="Roboto" panose="02000000000000000000" pitchFamily="2" charset="0"/>
              </a:rPr>
              <a:t>from the Top 10 community survey (#1). The data shows a relatively low incidence rate with above average testing coverage, along with above-average ratings for Exploit and Impact potential. </a:t>
            </a:r>
          </a:p>
          <a:p>
            <a:r>
              <a:rPr lang="en-US" b="0" i="0" dirty="0">
                <a:effectLst/>
                <a:latin typeface="Roboto" panose="02000000000000000000" pitchFamily="2" charset="0"/>
              </a:rPr>
              <a:t>This category represents the scenario where the security community members are telling us this is important, even though it's not illustrated in the data at this time.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34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DBCA1-BD45-B073-50FB-9FE6A3376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3AF018-1CE4-F025-D346-09C9555BF5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3934059"/>
              </p:ext>
            </p:extLst>
          </p:nvPr>
        </p:nvGraphicFramePr>
        <p:xfrm>
          <a:off x="838200" y="1998482"/>
          <a:ext cx="10515600" cy="1430518"/>
        </p:xfrm>
        <a:graphic>
          <a:graphicData uri="http://schemas.openxmlformats.org/drawingml/2006/table">
            <a:tbl>
              <a:tblPr/>
              <a:tblGrid>
                <a:gridCol w="1168400">
                  <a:extLst>
                    <a:ext uri="{9D8B030D-6E8A-4147-A177-3AD203B41FA5}">
                      <a16:colId xmlns:a16="http://schemas.microsoft.com/office/drawing/2014/main" val="3245006569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798628210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037084072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99596954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78612683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715188303"/>
                    </a:ext>
                  </a:extLst>
                </a:gridCol>
                <a:gridCol w="1153998">
                  <a:extLst>
                    <a:ext uri="{9D8B030D-6E8A-4147-A177-3AD203B41FA5}">
                      <a16:colId xmlns:a16="http://schemas.microsoft.com/office/drawing/2014/main" val="841306673"/>
                    </a:ext>
                  </a:extLst>
                </a:gridCol>
                <a:gridCol w="1508289">
                  <a:extLst>
                    <a:ext uri="{9D8B030D-6E8A-4147-A177-3AD203B41FA5}">
                      <a16:colId xmlns:a16="http://schemas.microsoft.com/office/drawing/2014/main" val="2542899017"/>
                    </a:ext>
                  </a:extLst>
                </a:gridCol>
                <a:gridCol w="842913">
                  <a:extLst>
                    <a:ext uri="{9D8B030D-6E8A-4147-A177-3AD203B41FA5}">
                      <a16:colId xmlns:a16="http://schemas.microsoft.com/office/drawing/2014/main" val="641917364"/>
                    </a:ext>
                  </a:extLst>
                </a:gridCol>
              </a:tblGrid>
              <a:tr h="10217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b="1" dirty="0">
                          <a:effectLst/>
                        </a:rPr>
                        <a:t>CWEs Mapped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b="1" dirty="0">
                          <a:effectLst/>
                        </a:rPr>
                        <a:t>Max Incidence Rate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b="1" dirty="0">
                          <a:effectLst/>
                        </a:rPr>
                        <a:t>Avg Incidence Rate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b="1" dirty="0">
                          <a:effectLst/>
                        </a:rPr>
                        <a:t>Avg Weighted Exploit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b="1" dirty="0">
                          <a:effectLst/>
                        </a:rPr>
                        <a:t>Avg Weighted Impact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b="1">
                          <a:effectLst/>
                        </a:rPr>
                        <a:t>Max Coverage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b="1">
                          <a:effectLst/>
                        </a:rPr>
                        <a:t>Avg Coverage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b="1" dirty="0">
                          <a:effectLst/>
                        </a:rPr>
                        <a:t>Total Occurrences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b="1" dirty="0">
                          <a:effectLst/>
                        </a:rPr>
                        <a:t>Total CVEs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388425"/>
                  </a:ext>
                </a:extLst>
              </a:tr>
              <a:tr h="408719">
                <a:tc>
                  <a:txBody>
                    <a:bodyPr/>
                    <a:lstStyle/>
                    <a:p>
                      <a:pPr algn="ctr" fontAlgn="t"/>
                      <a:r>
                        <a:rPr lang="en-US" b="0">
                          <a:effectLst/>
                        </a:rPr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0">
                          <a:effectLst/>
                        </a:rPr>
                        <a:t>2.72%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0">
                          <a:effectLst/>
                        </a:rPr>
                        <a:t>2.72%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0">
                          <a:effectLst/>
                        </a:rPr>
                        <a:t>8.28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0">
                          <a:effectLst/>
                        </a:rPr>
                        <a:t>6.72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0">
                          <a:effectLst/>
                        </a:rPr>
                        <a:t>67.72%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0">
                          <a:effectLst/>
                        </a:rPr>
                        <a:t>67.72%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0">
                          <a:effectLst/>
                        </a:rPr>
                        <a:t>9,503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0" dirty="0">
                          <a:effectLst/>
                        </a:rPr>
                        <a:t>385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00986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7F1896A-2216-01E8-5A88-03003F5F7D1C}"/>
              </a:ext>
            </a:extLst>
          </p:cNvPr>
          <p:cNvSpPr txBox="1"/>
          <p:nvPr/>
        </p:nvSpPr>
        <p:spPr>
          <a:xfrm>
            <a:off x="958930" y="5148440"/>
            <a:ext cx="78583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https://owasp.org/Top10/A10_2021-Server-Side_Request_Forgery_%28SSRF%29/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https://cve.mitre.org/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756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WASP_Template_r5" id="{58161B39-C493-4E0F-808C-4968E121CBE6}" vid="{EE41198F-AB81-46D0-AFBB-CFB1D92D447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7D50674ECA7045A28F7B790FC42FAC" ma:contentTypeVersion="10" ma:contentTypeDescription="Create a new document." ma:contentTypeScope="" ma:versionID="9fc3d38febf0044a190ca423e50be55d">
  <xsd:schema xmlns:xsd="http://www.w3.org/2001/XMLSchema" xmlns:xs="http://www.w3.org/2001/XMLSchema" xmlns:p="http://schemas.microsoft.com/office/2006/metadata/properties" xmlns:ns3="79fb6c79-f7ce-4a9d-9eb5-30b2e6d22ebb" xmlns:ns4="ede0ff5e-3a8b-4573-b07d-4be366e2cfe1" targetNamespace="http://schemas.microsoft.com/office/2006/metadata/properties" ma:root="true" ma:fieldsID="3532540ad30727fcf8b6c4834a2d3431" ns3:_="" ns4:_="">
    <xsd:import namespace="79fb6c79-f7ce-4a9d-9eb5-30b2e6d22ebb"/>
    <xsd:import namespace="ede0ff5e-3a8b-4573-b07d-4be366e2cfe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fb6c79-f7ce-4a9d-9eb5-30b2e6d22e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e0ff5e-3a8b-4573-b07d-4be366e2cfe1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1EE3A9-61CD-46CC-B19E-C362B79E58A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C11F70B-B54A-4371-95E2-B2A50CCB209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C43BA48-5E48-45B5-A344-FB1D06B020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9fb6c79-f7ce-4a9d-9eb5-30b2e6d22ebb"/>
    <ds:schemaRef ds:uri="ede0ff5e-3a8b-4573-b07d-4be366e2cf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OWASP_Generic_Template_r1</Template>
  <TotalTime>58</TotalTime>
  <Words>457</Words>
  <Application>Microsoft Office PowerPoint</Application>
  <PresentationFormat>Widescreen</PresentationFormat>
  <Paragraphs>91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Roboto</vt:lpstr>
      <vt:lpstr>Office Theme</vt:lpstr>
      <vt:lpstr>Server-Side Request Forgery (SSRF) </vt:lpstr>
      <vt:lpstr>Objectives</vt:lpstr>
      <vt:lpstr>OWASP TOP 10</vt:lpstr>
      <vt:lpstr>Notable Breaches</vt:lpstr>
      <vt:lpstr>Example Attacks</vt:lpstr>
      <vt:lpstr>Example Attacks</vt:lpstr>
      <vt:lpstr>Example Attacks</vt:lpstr>
      <vt:lpstr>A10:2021 Server-Side Request Forgery</vt:lpstr>
      <vt:lpstr>FACTORS</vt:lpstr>
      <vt:lpstr>Overview</vt:lpstr>
      <vt:lpstr>HOW TO PREVENT</vt:lpstr>
      <vt:lpstr>HOW TO PREVENT</vt:lpstr>
      <vt:lpstr>References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</dc:title>
  <dc:creator>Lisa Jones</dc:creator>
  <cp:lastModifiedBy>Logan Therrien</cp:lastModifiedBy>
  <cp:revision>2</cp:revision>
  <dcterms:created xsi:type="dcterms:W3CDTF">2023-02-13T00:30:29Z</dcterms:created>
  <dcterms:modified xsi:type="dcterms:W3CDTF">2023-02-13T23:26:59Z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0x010100F57D50674ECA7045A28F7B790FC42FAC</vt:lpwstr>
  </property>
</Properties>
</file>